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1/5/2020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1/5/2020 am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BEC80655-12A0-493B-AB93-5A72B8AC387C}" type="datetime1">
              <a:rPr lang="en-US" smtClean="0"/>
              <a:t>1/6/2020</a:t>
            </a:fld>
            <a:endParaRPr lang="en-US"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6D22F896-40B5-4ADD-8801-0D06FADFA095}" type="slidenum">
              <a:rPr lang="en-US" smtClean="0"/>
              <a:t>‹#›</a:t>
            </a:fld>
            <a:endParaRPr lang="en-US" dirty="0"/>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9630692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4EDE7F-4187-4663-8904-254547B835BB}" type="datetime1">
              <a:rPr lang="en-US" smtClean="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35534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E0513F-DB6C-4999-9924-34F38100798D}" type="datetime1">
              <a:rPr lang="en-US" smtClean="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1348057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86F453-19EA-4DA4-B01A-60F102B1A662}" type="datetime1">
              <a:rPr lang="en-US" smtClean="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390059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192DFAFA-5956-4AF9-AE47-C5FEDAE057F8}" type="datetime1">
              <a:rPr lang="en-US" smtClean="0"/>
              <a:t>1/6/2020</a:t>
            </a:fld>
            <a:endParaRPr lang="en-US"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D22F896-40B5-4ADD-8801-0D06FADFA095}" type="slidenum">
              <a:rPr lang="en-US" smtClean="0"/>
              <a:t>‹#›</a:t>
            </a:fld>
            <a:endParaRPr lang="en-US" dirty="0"/>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87420972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48CAF7-3C63-4E89-AC78-1E528406F9EA}" type="datetime1">
              <a:rPr lang="en-US" smtClean="0"/>
              <a:t>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24756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49961A-9D37-4280-828B-2FC7E753FDD9}" type="datetime1">
              <a:rPr lang="en-US" smtClean="0"/>
              <a:t>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8812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72173D-AC66-4114-8B3A-99DB2F1A68DC}" type="datetime1">
              <a:rPr lang="en-US" smtClean="0"/>
              <a:t>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182934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611C08-0D3B-4BE8-96C4-BC83C67ED399}" type="datetime1">
              <a:rPr lang="en-US" smtClean="0"/>
              <a:t>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920036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20042232-B605-403D-8A7C-D223B2B39879}" type="datetime1">
              <a:rPr lang="en-US" smtClean="0"/>
              <a:t>1/6/2020</a:t>
            </a:fld>
            <a:endParaRPr lang="en-US" dirty="0"/>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D22F896-40B5-4ADD-8801-0D06FADFA095}" type="slidenum">
              <a:rPr lang="en-US" smtClean="0"/>
              <a:t>‹#›</a:t>
            </a:fld>
            <a:endParaRPr lang="en-US" dirty="0"/>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237734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022145C2-568E-4B44-8917-54C67F80C1B1}" type="datetime1">
              <a:rPr lang="en-US" smtClean="0"/>
              <a:t>1/6/2020</a:t>
            </a:fld>
            <a:endParaRPr lang="en-US" dirty="0"/>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D22F896-40B5-4ADD-8801-0D06FADFA095}" type="slidenum">
              <a:rPr lang="en-US" smtClean="0"/>
              <a:t>‹#›</a:t>
            </a:fld>
            <a:endParaRPr lang="en-US" dirty="0"/>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441625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532CD875-A6E9-4A6A-9958-AFC9EE6A93A8}" type="datetime1">
              <a:rPr lang="en-US" smtClean="0"/>
              <a:t>1/6/2020</a:t>
            </a:fld>
            <a:endParaRPr lang="en-US"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6D22F896-40B5-4ADD-8801-0D06FADFA095}" type="slidenum">
              <a:rPr lang="en-US" smtClean="0"/>
              <a:pPr/>
              <a:t>‹#›</a:t>
            </a:fld>
            <a:endParaRPr lang="en-US" dirty="0"/>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7004327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hf hdr="0" ftr="0" dt="0"/>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11" orient="horz" pos="1368">
          <p15:clr>
            <a:srgbClr val="F26B43"/>
          </p15:clr>
        </p15:guide>
        <p15:guide id="12" orient="horz" pos="1440">
          <p15:clr>
            <a:srgbClr val="F26B43"/>
          </p15:clr>
        </p15:guide>
        <p15:guide id="13" orient="horz" pos="3696">
          <p15:clr>
            <a:srgbClr val="F26B43"/>
          </p15:clr>
        </p15:guide>
        <p15:guide id="14" orient="horz" pos="432">
          <p15:clr>
            <a:srgbClr val="F26B43"/>
          </p15:clr>
        </p15:guide>
        <p15:guide id="15" orient="horz" pos="1512">
          <p15:clr>
            <a:srgbClr val="F26B43"/>
          </p15:clr>
        </p15:guide>
        <p15:guide id="16" pos="5184">
          <p15:clr>
            <a:srgbClr val="F26B43"/>
          </p15:clr>
        </p15:guide>
        <p15:guide id="17" pos="702">
          <p15:clr>
            <a:srgbClr val="F26B43"/>
          </p15:clr>
        </p15:guide>
        <p15:guide id="18"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2A4D0-6C7C-427D-9BCE-DE4348F8A778}"/>
              </a:ext>
            </a:extLst>
          </p:cNvPr>
          <p:cNvSpPr>
            <a:spLocks noGrp="1"/>
          </p:cNvSpPr>
          <p:nvPr>
            <p:ph type="ctrTitle"/>
          </p:nvPr>
        </p:nvSpPr>
        <p:spPr>
          <a:xfrm>
            <a:off x="1436346" y="2150820"/>
            <a:ext cx="6270922" cy="1735860"/>
          </a:xfrm>
        </p:spPr>
        <p:txBody>
          <a:bodyPr>
            <a:spAutoFit/>
          </a:bodyPr>
          <a:lstStyle/>
          <a:p>
            <a:r>
              <a:rPr lang="en-US" b="1" dirty="0"/>
              <a:t>“I Am Resolved” 2020</a:t>
            </a:r>
            <a:endParaRPr lang="en-US" dirty="0"/>
          </a:p>
        </p:txBody>
      </p:sp>
      <p:sp>
        <p:nvSpPr>
          <p:cNvPr id="3" name="Subtitle 2">
            <a:extLst>
              <a:ext uri="{FF2B5EF4-FFF2-40B4-BE49-F238E27FC236}">
                <a16:creationId xmlns:a16="http://schemas.microsoft.com/office/drawing/2014/main" id="{BF532338-4CD1-4E45-BBED-11291892952B}"/>
              </a:ext>
            </a:extLst>
          </p:cNvPr>
          <p:cNvSpPr>
            <a:spLocks noGrp="1"/>
          </p:cNvSpPr>
          <p:nvPr>
            <p:ph type="subTitle" idx="1"/>
          </p:nvPr>
        </p:nvSpPr>
        <p:spPr>
          <a:xfrm>
            <a:off x="2009930" y="3956280"/>
            <a:ext cx="5123755" cy="473399"/>
          </a:xfrm>
        </p:spPr>
        <p:txBody>
          <a:bodyPr>
            <a:spAutoFit/>
          </a:bodyPr>
          <a:lstStyle/>
          <a:p>
            <a:r>
              <a:rPr lang="en-US" sz="2400" dirty="0"/>
              <a:t>John 6:66-69</a:t>
            </a:r>
          </a:p>
        </p:txBody>
      </p:sp>
      <p:sp>
        <p:nvSpPr>
          <p:cNvPr id="5" name="Slide Number Placeholder 4">
            <a:extLst>
              <a:ext uri="{FF2B5EF4-FFF2-40B4-BE49-F238E27FC236}">
                <a16:creationId xmlns:a16="http://schemas.microsoft.com/office/drawing/2014/main" id="{1E237FE0-3E32-47EB-AC12-8F170DA90AD5}"/>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0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0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3212906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49B36-E40F-470F-AAD2-84A484001870}"/>
              </a:ext>
            </a:extLst>
          </p:cNvPr>
          <p:cNvSpPr>
            <a:spLocks noGrp="1"/>
          </p:cNvSpPr>
          <p:nvPr>
            <p:ph type="title"/>
          </p:nvPr>
        </p:nvSpPr>
        <p:spPr>
          <a:xfrm>
            <a:off x="1028700" y="685800"/>
            <a:ext cx="7200900" cy="769441"/>
          </a:xfrm>
        </p:spPr>
        <p:txBody>
          <a:bodyPr>
            <a:spAutoFit/>
          </a:bodyPr>
          <a:lstStyle/>
          <a:p>
            <a:pPr>
              <a:lnSpc>
                <a:spcPct val="100000"/>
              </a:lnSpc>
            </a:pPr>
            <a:r>
              <a:rPr lang="en-US" b="1" dirty="0">
                <a:solidFill>
                  <a:schemeClr val="tx1"/>
                </a:solidFill>
              </a:rPr>
              <a:t>“I Am Resolved” 2020</a:t>
            </a:r>
            <a:endParaRPr lang="en-US" dirty="0">
              <a:solidFill>
                <a:schemeClr val="tx1"/>
              </a:solidFill>
            </a:endParaRPr>
          </a:p>
        </p:txBody>
      </p:sp>
      <p:sp>
        <p:nvSpPr>
          <p:cNvPr id="3" name="Content Placeholder 2">
            <a:extLst>
              <a:ext uri="{FF2B5EF4-FFF2-40B4-BE49-F238E27FC236}">
                <a16:creationId xmlns:a16="http://schemas.microsoft.com/office/drawing/2014/main" id="{17E30F48-1DE6-4439-8CB8-4150CD75B1FF}"/>
              </a:ext>
            </a:extLst>
          </p:cNvPr>
          <p:cNvSpPr>
            <a:spLocks noGrp="1"/>
          </p:cNvSpPr>
          <p:nvPr>
            <p:ph idx="1"/>
          </p:nvPr>
        </p:nvSpPr>
        <p:spPr>
          <a:xfrm>
            <a:off x="1028700" y="2286000"/>
            <a:ext cx="7200900" cy="3323987"/>
          </a:xfrm>
        </p:spPr>
        <p:txBody>
          <a:bodyPr>
            <a:spAutoFit/>
          </a:bodyPr>
          <a:lstStyle/>
          <a:p>
            <a:pPr marL="0" indent="0">
              <a:lnSpc>
                <a:spcPct val="100000"/>
              </a:lnSpc>
              <a:spcBef>
                <a:spcPts val="0"/>
              </a:spcBef>
              <a:spcAft>
                <a:spcPts val="0"/>
              </a:spcAft>
              <a:buNone/>
            </a:pPr>
            <a:r>
              <a:rPr lang="en-US" sz="2100" b="1" dirty="0">
                <a:solidFill>
                  <a:schemeClr val="tx1"/>
                </a:solidFill>
              </a:rPr>
              <a:t>Stanza one: </a:t>
            </a:r>
            <a:r>
              <a:rPr lang="en-US" sz="2100" i="1" dirty="0">
                <a:solidFill>
                  <a:schemeClr val="tx1"/>
                </a:solidFill>
              </a:rPr>
              <a:t>“I am resolved </a:t>
            </a:r>
            <a:r>
              <a:rPr lang="en-US" sz="2100" b="1" i="1" u="sng" dirty="0">
                <a:solidFill>
                  <a:schemeClr val="tx1"/>
                </a:solidFill>
              </a:rPr>
              <a:t>no longer to linger</a:t>
            </a:r>
            <a:r>
              <a:rPr lang="en-US" sz="2100" i="1" dirty="0">
                <a:solidFill>
                  <a:schemeClr val="tx1"/>
                </a:solidFill>
              </a:rPr>
              <a:t>, Charmed by the world’s delight; Things that are higher, things that are nobler, These have allured my sight.”</a:t>
            </a:r>
            <a:endParaRPr lang="en-US" sz="2100" dirty="0">
              <a:solidFill>
                <a:schemeClr val="tx1"/>
              </a:solidFill>
            </a:endParaRPr>
          </a:p>
          <a:p>
            <a:pPr>
              <a:lnSpc>
                <a:spcPct val="100000"/>
              </a:lnSpc>
              <a:spcBef>
                <a:spcPts val="0"/>
              </a:spcBef>
              <a:spcAft>
                <a:spcPts val="0"/>
              </a:spcAft>
            </a:pPr>
            <a:r>
              <a:rPr lang="en-US" sz="2100" dirty="0">
                <a:solidFill>
                  <a:schemeClr val="tx1"/>
                </a:solidFill>
              </a:rPr>
              <a:t>Lingering in sin is foolish. cf. Psalms 14:1</a:t>
            </a:r>
          </a:p>
          <a:p>
            <a:pPr>
              <a:lnSpc>
                <a:spcPct val="100000"/>
              </a:lnSpc>
              <a:spcBef>
                <a:spcPts val="0"/>
              </a:spcBef>
              <a:spcAft>
                <a:spcPts val="0"/>
              </a:spcAft>
            </a:pPr>
            <a:r>
              <a:rPr lang="en-US" sz="2100" dirty="0">
                <a:solidFill>
                  <a:schemeClr val="tx1"/>
                </a:solidFill>
              </a:rPr>
              <a:t>We have time and opportunity now. 2 Corinthians 6:2;</a:t>
            </a:r>
            <a:br>
              <a:rPr lang="en-US" sz="2100" dirty="0">
                <a:solidFill>
                  <a:schemeClr val="tx1"/>
                </a:solidFill>
              </a:rPr>
            </a:br>
            <a:r>
              <a:rPr lang="en-US" sz="2100" dirty="0">
                <a:solidFill>
                  <a:schemeClr val="tx1"/>
                </a:solidFill>
              </a:rPr>
              <a:t>2 Peter 3:10</a:t>
            </a:r>
          </a:p>
          <a:p>
            <a:pPr>
              <a:lnSpc>
                <a:spcPct val="100000"/>
              </a:lnSpc>
              <a:spcBef>
                <a:spcPts val="0"/>
              </a:spcBef>
              <a:spcAft>
                <a:spcPts val="0"/>
              </a:spcAft>
            </a:pPr>
            <a:r>
              <a:rPr lang="en-US" sz="2100" i="1" dirty="0">
                <a:solidFill>
                  <a:schemeClr val="tx1"/>
                </a:solidFill>
              </a:rPr>
              <a:t>“For what is a man profited, if he shall gain the whole world, and lose his own soul?”</a:t>
            </a:r>
            <a:r>
              <a:rPr lang="en-US" sz="2100" dirty="0">
                <a:solidFill>
                  <a:schemeClr val="tx1"/>
                </a:solidFill>
              </a:rPr>
              <a:t> (Matthew 16:24; cf. Matthew 6:33; 2 Corinthians 4:16-18; 1 John 2:15-17; Colossians 3:1-2)</a:t>
            </a:r>
          </a:p>
        </p:txBody>
      </p:sp>
      <p:sp>
        <p:nvSpPr>
          <p:cNvPr id="4" name="Slide Number Placeholder 3">
            <a:extLst>
              <a:ext uri="{FF2B5EF4-FFF2-40B4-BE49-F238E27FC236}">
                <a16:creationId xmlns:a16="http://schemas.microsoft.com/office/drawing/2014/main" id="{F4D3D745-C564-48C2-A25A-94D2F6112C6D}"/>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0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5431748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49B36-E40F-470F-AAD2-84A484001870}"/>
              </a:ext>
            </a:extLst>
          </p:cNvPr>
          <p:cNvSpPr>
            <a:spLocks noGrp="1"/>
          </p:cNvSpPr>
          <p:nvPr>
            <p:ph type="title"/>
          </p:nvPr>
        </p:nvSpPr>
        <p:spPr>
          <a:xfrm>
            <a:off x="1028700" y="685800"/>
            <a:ext cx="7200900" cy="769441"/>
          </a:xfrm>
        </p:spPr>
        <p:txBody>
          <a:bodyPr>
            <a:spAutoFit/>
          </a:bodyPr>
          <a:lstStyle/>
          <a:p>
            <a:pPr>
              <a:lnSpc>
                <a:spcPct val="100000"/>
              </a:lnSpc>
            </a:pPr>
            <a:r>
              <a:rPr lang="en-US" b="1" dirty="0">
                <a:solidFill>
                  <a:schemeClr val="tx1"/>
                </a:solidFill>
              </a:rPr>
              <a:t>“I Am Resolved” 2020</a:t>
            </a:r>
            <a:endParaRPr lang="en-US" dirty="0">
              <a:solidFill>
                <a:schemeClr val="tx1"/>
              </a:solidFill>
            </a:endParaRPr>
          </a:p>
        </p:txBody>
      </p:sp>
      <p:sp>
        <p:nvSpPr>
          <p:cNvPr id="3" name="Content Placeholder 2">
            <a:extLst>
              <a:ext uri="{FF2B5EF4-FFF2-40B4-BE49-F238E27FC236}">
                <a16:creationId xmlns:a16="http://schemas.microsoft.com/office/drawing/2014/main" id="{17E30F48-1DE6-4439-8CB8-4150CD75B1FF}"/>
              </a:ext>
            </a:extLst>
          </p:cNvPr>
          <p:cNvSpPr>
            <a:spLocks noGrp="1"/>
          </p:cNvSpPr>
          <p:nvPr>
            <p:ph idx="1"/>
          </p:nvPr>
        </p:nvSpPr>
        <p:spPr>
          <a:xfrm>
            <a:off x="1028700" y="2286000"/>
            <a:ext cx="7200900" cy="3000821"/>
          </a:xfrm>
        </p:spPr>
        <p:txBody>
          <a:bodyPr>
            <a:spAutoFit/>
          </a:bodyPr>
          <a:lstStyle/>
          <a:p>
            <a:pPr marL="0" indent="0">
              <a:lnSpc>
                <a:spcPct val="100000"/>
              </a:lnSpc>
              <a:spcBef>
                <a:spcPts val="0"/>
              </a:spcBef>
              <a:spcAft>
                <a:spcPts val="0"/>
              </a:spcAft>
              <a:buNone/>
            </a:pPr>
            <a:r>
              <a:rPr lang="en-US" sz="2100" b="1" dirty="0">
                <a:solidFill>
                  <a:schemeClr val="tx1"/>
                </a:solidFill>
              </a:rPr>
              <a:t>Stanza two: </a:t>
            </a:r>
            <a:r>
              <a:rPr lang="en-US" sz="2100" i="1" dirty="0">
                <a:solidFill>
                  <a:schemeClr val="tx1"/>
                </a:solidFill>
              </a:rPr>
              <a:t>“I am resolved to </a:t>
            </a:r>
            <a:r>
              <a:rPr lang="en-US" sz="2100" b="1" i="1" u="sng" dirty="0">
                <a:solidFill>
                  <a:schemeClr val="tx1"/>
                </a:solidFill>
              </a:rPr>
              <a:t>go to the Savior</a:t>
            </a:r>
            <a:r>
              <a:rPr lang="en-US" sz="2100" i="1" dirty="0">
                <a:solidFill>
                  <a:schemeClr val="tx1"/>
                </a:solidFill>
              </a:rPr>
              <a:t>, Leaving my sin and strife; He is the true One, He is the just one, He hath the words of life.”</a:t>
            </a:r>
            <a:endParaRPr lang="en-US" sz="2100" dirty="0">
              <a:solidFill>
                <a:schemeClr val="tx1"/>
              </a:solidFill>
            </a:endParaRPr>
          </a:p>
          <a:p>
            <a:pPr marL="0" indent="0">
              <a:lnSpc>
                <a:spcPct val="100000"/>
              </a:lnSpc>
              <a:spcBef>
                <a:spcPts val="0"/>
              </a:spcBef>
              <a:spcAft>
                <a:spcPts val="0"/>
              </a:spcAft>
              <a:buNone/>
            </a:pPr>
            <a:endParaRPr lang="en-US" sz="2100" dirty="0">
              <a:solidFill>
                <a:schemeClr val="tx1"/>
              </a:solidFill>
            </a:endParaRPr>
          </a:p>
          <a:p>
            <a:pPr>
              <a:lnSpc>
                <a:spcPct val="100000"/>
              </a:lnSpc>
              <a:spcBef>
                <a:spcPts val="0"/>
              </a:spcBef>
              <a:spcAft>
                <a:spcPts val="0"/>
              </a:spcAft>
            </a:pPr>
            <a:r>
              <a:rPr lang="en-US" sz="2100" dirty="0">
                <a:solidFill>
                  <a:schemeClr val="tx1"/>
                </a:solidFill>
              </a:rPr>
              <a:t>Jesus Christ came to be the Savior of the world.</a:t>
            </a:r>
            <a:br>
              <a:rPr lang="en-US" sz="2100" dirty="0">
                <a:solidFill>
                  <a:schemeClr val="tx1"/>
                </a:solidFill>
              </a:rPr>
            </a:br>
            <a:r>
              <a:rPr lang="en-US" sz="2100" dirty="0">
                <a:solidFill>
                  <a:schemeClr val="tx1"/>
                </a:solidFill>
              </a:rPr>
              <a:t>(Luke 19:10; cf. Matthew 1:21; 1 Timothy 1:15)</a:t>
            </a:r>
          </a:p>
          <a:p>
            <a:pPr>
              <a:lnSpc>
                <a:spcPct val="100000"/>
              </a:lnSpc>
              <a:spcBef>
                <a:spcPts val="0"/>
              </a:spcBef>
              <a:spcAft>
                <a:spcPts val="0"/>
              </a:spcAft>
            </a:pPr>
            <a:r>
              <a:rPr lang="en-US" sz="2100" dirty="0">
                <a:solidFill>
                  <a:schemeClr val="tx1"/>
                </a:solidFill>
              </a:rPr>
              <a:t>He invites us to come. (Matthew 11:28-30; cf. John 14:6)</a:t>
            </a:r>
          </a:p>
          <a:p>
            <a:pPr>
              <a:lnSpc>
                <a:spcPct val="100000"/>
              </a:lnSpc>
              <a:spcBef>
                <a:spcPts val="0"/>
              </a:spcBef>
              <a:spcAft>
                <a:spcPts val="0"/>
              </a:spcAft>
            </a:pPr>
            <a:r>
              <a:rPr lang="en-US" sz="2100" dirty="0">
                <a:solidFill>
                  <a:schemeClr val="tx1"/>
                </a:solidFill>
              </a:rPr>
              <a:t>Our coming requires both faith and obedience.</a:t>
            </a:r>
            <a:br>
              <a:rPr lang="en-US" sz="2100" dirty="0">
                <a:solidFill>
                  <a:schemeClr val="tx1"/>
                </a:solidFill>
              </a:rPr>
            </a:br>
            <a:r>
              <a:rPr lang="en-US" sz="2100" dirty="0">
                <a:solidFill>
                  <a:schemeClr val="tx1"/>
                </a:solidFill>
              </a:rPr>
              <a:t>(Mark 16:16</a:t>
            </a:r>
            <a:r>
              <a:rPr lang="nl-NL" sz="2100" dirty="0">
                <a:solidFill>
                  <a:schemeClr val="tx1"/>
                </a:solidFill>
              </a:rPr>
              <a:t>; Hebrews 5:8-9; cf. Romans 6:16-17)</a:t>
            </a:r>
          </a:p>
        </p:txBody>
      </p:sp>
      <p:sp>
        <p:nvSpPr>
          <p:cNvPr id="4" name="Slide Number Placeholder 3">
            <a:extLst>
              <a:ext uri="{FF2B5EF4-FFF2-40B4-BE49-F238E27FC236}">
                <a16:creationId xmlns:a16="http://schemas.microsoft.com/office/drawing/2014/main" id="{3542F1E6-A56E-4D21-A37C-ABD6A72DA24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0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5888679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49B36-E40F-470F-AAD2-84A484001870}"/>
              </a:ext>
            </a:extLst>
          </p:cNvPr>
          <p:cNvSpPr>
            <a:spLocks noGrp="1"/>
          </p:cNvSpPr>
          <p:nvPr>
            <p:ph type="title"/>
          </p:nvPr>
        </p:nvSpPr>
        <p:spPr>
          <a:xfrm>
            <a:off x="1028700" y="106390"/>
            <a:ext cx="7200900" cy="769441"/>
          </a:xfrm>
        </p:spPr>
        <p:txBody>
          <a:bodyPr>
            <a:spAutoFit/>
          </a:bodyPr>
          <a:lstStyle/>
          <a:p>
            <a:pPr>
              <a:lnSpc>
                <a:spcPct val="100000"/>
              </a:lnSpc>
            </a:pPr>
            <a:r>
              <a:rPr lang="en-US" b="1" dirty="0">
                <a:solidFill>
                  <a:schemeClr val="tx1"/>
                </a:solidFill>
              </a:rPr>
              <a:t>“I Am Resolved” 2020</a:t>
            </a:r>
            <a:endParaRPr lang="en-US" dirty="0">
              <a:solidFill>
                <a:schemeClr val="tx1"/>
              </a:solidFill>
            </a:endParaRPr>
          </a:p>
        </p:txBody>
      </p:sp>
      <p:sp>
        <p:nvSpPr>
          <p:cNvPr id="3" name="Content Placeholder 2">
            <a:extLst>
              <a:ext uri="{FF2B5EF4-FFF2-40B4-BE49-F238E27FC236}">
                <a16:creationId xmlns:a16="http://schemas.microsoft.com/office/drawing/2014/main" id="{17E30F48-1DE6-4439-8CB8-4150CD75B1FF}"/>
              </a:ext>
            </a:extLst>
          </p:cNvPr>
          <p:cNvSpPr>
            <a:spLocks noGrp="1"/>
          </p:cNvSpPr>
          <p:nvPr>
            <p:ph idx="1"/>
          </p:nvPr>
        </p:nvSpPr>
        <p:spPr>
          <a:xfrm>
            <a:off x="624689" y="959610"/>
            <a:ext cx="8410669" cy="5847755"/>
          </a:xfrm>
        </p:spPr>
        <p:txBody>
          <a:bodyPr wrap="square">
            <a:spAutoFit/>
          </a:bodyPr>
          <a:lstStyle/>
          <a:p>
            <a:pPr marL="0" indent="0">
              <a:lnSpc>
                <a:spcPct val="100000"/>
              </a:lnSpc>
              <a:spcBef>
                <a:spcPts val="0"/>
              </a:spcBef>
              <a:spcAft>
                <a:spcPts val="0"/>
              </a:spcAft>
              <a:buNone/>
            </a:pPr>
            <a:r>
              <a:rPr lang="en-US" sz="2200" b="1" dirty="0"/>
              <a:t>Stanza three: </a:t>
            </a:r>
            <a:r>
              <a:rPr lang="en-US" sz="2200" i="1" dirty="0"/>
              <a:t>“I am resolved </a:t>
            </a:r>
            <a:r>
              <a:rPr lang="en-US" sz="2200" b="1" i="1" u="sng" dirty="0"/>
              <a:t>to follow the Savior</a:t>
            </a:r>
            <a:r>
              <a:rPr lang="en-US" sz="2200" i="1" dirty="0"/>
              <a:t>, Faithful and true each day, Heed what He sayeth, do what He willeth; He is the living way.”</a:t>
            </a:r>
            <a:endParaRPr lang="en-US" sz="2200" dirty="0"/>
          </a:p>
          <a:p>
            <a:pPr marL="0" indent="0">
              <a:lnSpc>
                <a:spcPct val="100000"/>
              </a:lnSpc>
              <a:spcBef>
                <a:spcPts val="0"/>
              </a:spcBef>
              <a:spcAft>
                <a:spcPts val="0"/>
              </a:spcAft>
              <a:buNone/>
            </a:pPr>
            <a:endParaRPr lang="en-US" sz="2200" dirty="0"/>
          </a:p>
          <a:p>
            <a:pPr>
              <a:lnSpc>
                <a:spcPct val="100000"/>
              </a:lnSpc>
              <a:spcBef>
                <a:spcPts val="0"/>
              </a:spcBef>
              <a:spcAft>
                <a:spcPts val="0"/>
              </a:spcAft>
            </a:pPr>
            <a:r>
              <a:rPr lang="en-US" sz="2200" dirty="0"/>
              <a:t>It is not enough just to “accept Him as Savior;” we must continue to follow Him as the Lord. (Matthew 7.21; Luke 9:23)</a:t>
            </a:r>
          </a:p>
          <a:p>
            <a:pPr>
              <a:lnSpc>
                <a:spcPct val="100000"/>
              </a:lnSpc>
              <a:spcBef>
                <a:spcPts val="0"/>
              </a:spcBef>
              <a:spcAft>
                <a:spcPts val="0"/>
              </a:spcAft>
            </a:pPr>
            <a:r>
              <a:rPr lang="en-US" sz="2200" dirty="0"/>
              <a:t>He commands us to “follow him” (Matthew 16:24).</a:t>
            </a:r>
          </a:p>
          <a:p>
            <a:pPr marL="0" indent="0">
              <a:lnSpc>
                <a:spcPct val="100000"/>
              </a:lnSpc>
              <a:spcBef>
                <a:spcPts val="0"/>
              </a:spcBef>
              <a:spcAft>
                <a:spcPts val="0"/>
              </a:spcAft>
              <a:buNone/>
            </a:pPr>
            <a:r>
              <a:rPr lang="en-US" sz="2200" i="1" dirty="0"/>
              <a:t>“For hereunto were ye called: because Christ also suffered for you, leaving you an </a:t>
            </a:r>
            <a:r>
              <a:rPr lang="en-US" sz="2200" b="1" i="1" u="sng" dirty="0"/>
              <a:t>example</a:t>
            </a:r>
            <a:r>
              <a:rPr lang="en-US" sz="2200" i="1" dirty="0"/>
              <a:t>, that ye should </a:t>
            </a:r>
            <a:r>
              <a:rPr lang="en-US" sz="2200" b="1" i="1" u="sng" dirty="0"/>
              <a:t>follow his steps</a:t>
            </a:r>
            <a:r>
              <a:rPr lang="en-US" sz="2200" i="1" dirty="0"/>
              <a:t>”</a:t>
            </a:r>
            <a:br>
              <a:rPr lang="en-US" sz="2200" dirty="0"/>
            </a:br>
            <a:r>
              <a:rPr lang="en-US" sz="2200" dirty="0"/>
              <a:t>(1 Peter 2:21).</a:t>
            </a:r>
          </a:p>
          <a:p>
            <a:pPr>
              <a:lnSpc>
                <a:spcPct val="100000"/>
              </a:lnSpc>
              <a:spcBef>
                <a:spcPts val="0"/>
              </a:spcBef>
              <a:spcAft>
                <a:spcPts val="0"/>
              </a:spcAft>
            </a:pPr>
            <a:r>
              <a:rPr lang="en-US" sz="2200" dirty="0"/>
              <a:t> “</a:t>
            </a:r>
            <a:r>
              <a:rPr lang="en-US" sz="2200" b="1" dirty="0"/>
              <a:t>Example</a:t>
            </a:r>
            <a:r>
              <a:rPr lang="en-US" sz="2200" dirty="0"/>
              <a:t>” </a:t>
            </a:r>
            <a:r>
              <a:rPr lang="en-US" sz="2200" i="1" dirty="0" err="1"/>
              <a:t>hupogrammós</a:t>
            </a:r>
            <a:r>
              <a:rPr lang="en-US" sz="2200" dirty="0"/>
              <a:t>; “A</a:t>
            </a:r>
            <a:r>
              <a:rPr lang="en-US" sz="2200" i="1" dirty="0"/>
              <a:t> writing-copy</a:t>
            </a:r>
            <a:r>
              <a:rPr lang="en-US" sz="2200" dirty="0"/>
              <a:t>, including all the letters of the alphabet, given to beginners as an aid in learning to draw them” (Thayer)</a:t>
            </a:r>
          </a:p>
          <a:p>
            <a:pPr>
              <a:lnSpc>
                <a:spcPct val="100000"/>
              </a:lnSpc>
              <a:spcBef>
                <a:spcPts val="0"/>
              </a:spcBef>
              <a:spcAft>
                <a:spcPts val="0"/>
              </a:spcAft>
            </a:pPr>
            <a:r>
              <a:rPr lang="en-US" sz="2200" i="1" dirty="0"/>
              <a:t>“</a:t>
            </a:r>
            <a:r>
              <a:rPr lang="en-US" sz="2200" b="1" i="1" dirty="0"/>
              <a:t>Follow</a:t>
            </a:r>
            <a:r>
              <a:rPr lang="en-US" sz="2200" i="1" dirty="0"/>
              <a:t>” </a:t>
            </a:r>
            <a:r>
              <a:rPr lang="en-US" sz="2200" i="1" dirty="0" err="1"/>
              <a:t>epakoloutheoo</a:t>
            </a:r>
            <a:r>
              <a:rPr lang="en-US" sz="2200" i="1" dirty="0"/>
              <a:t>: </a:t>
            </a:r>
            <a:r>
              <a:rPr lang="en-US" sz="2200" dirty="0"/>
              <a:t>“To tread in one’s footsteps, </a:t>
            </a:r>
            <a:r>
              <a:rPr lang="en-US" sz="2200" dirty="0" err="1"/>
              <a:t>i</a:t>
            </a:r>
            <a:r>
              <a:rPr lang="en-US" sz="2200" dirty="0"/>
              <a:t>. e. to imitate his example” (Thayer) </a:t>
            </a:r>
          </a:p>
          <a:p>
            <a:pPr lvl="1">
              <a:lnSpc>
                <a:spcPct val="100000"/>
              </a:lnSpc>
              <a:spcBef>
                <a:spcPts val="0"/>
              </a:spcBef>
              <a:spcAft>
                <a:spcPts val="0"/>
              </a:spcAft>
            </a:pPr>
            <a:r>
              <a:rPr lang="en-US" sz="2200" i="0" dirty="0"/>
              <a:t>He is the perfect example in the service of God. (John 4:36)</a:t>
            </a:r>
          </a:p>
          <a:p>
            <a:pPr lvl="1">
              <a:lnSpc>
                <a:spcPct val="100000"/>
              </a:lnSpc>
              <a:spcBef>
                <a:spcPts val="0"/>
              </a:spcBef>
              <a:spcAft>
                <a:spcPts val="0"/>
              </a:spcAft>
            </a:pPr>
            <a:r>
              <a:rPr lang="en-US" sz="2200" i="0" dirty="0"/>
              <a:t>He is perfect because </a:t>
            </a:r>
            <a:r>
              <a:rPr lang="en-US" sz="2200" dirty="0"/>
              <a:t>“in him there is no sin”</a:t>
            </a:r>
            <a:r>
              <a:rPr lang="en-US" sz="2200" i="0" dirty="0"/>
              <a:t> (1 John 3:5)</a:t>
            </a:r>
          </a:p>
        </p:txBody>
      </p:sp>
      <p:sp>
        <p:nvSpPr>
          <p:cNvPr id="4" name="Slide Number Placeholder 3">
            <a:extLst>
              <a:ext uri="{FF2B5EF4-FFF2-40B4-BE49-F238E27FC236}">
                <a16:creationId xmlns:a16="http://schemas.microsoft.com/office/drawing/2014/main" id="{14927654-0F3E-4B6A-9198-B671D1F8882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0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6031384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49B36-E40F-470F-AAD2-84A484001870}"/>
              </a:ext>
            </a:extLst>
          </p:cNvPr>
          <p:cNvSpPr>
            <a:spLocks noGrp="1"/>
          </p:cNvSpPr>
          <p:nvPr>
            <p:ph type="title"/>
          </p:nvPr>
        </p:nvSpPr>
        <p:spPr>
          <a:xfrm>
            <a:off x="1028700" y="685800"/>
            <a:ext cx="7200900" cy="769441"/>
          </a:xfrm>
        </p:spPr>
        <p:txBody>
          <a:bodyPr>
            <a:spAutoFit/>
          </a:bodyPr>
          <a:lstStyle/>
          <a:p>
            <a:pPr>
              <a:lnSpc>
                <a:spcPct val="100000"/>
              </a:lnSpc>
            </a:pPr>
            <a:r>
              <a:rPr lang="en-US" b="1" dirty="0">
                <a:solidFill>
                  <a:schemeClr val="tx1"/>
                </a:solidFill>
              </a:rPr>
              <a:t>“I Am Resolved” 2020</a:t>
            </a:r>
            <a:endParaRPr lang="en-US" dirty="0">
              <a:solidFill>
                <a:schemeClr val="tx1"/>
              </a:solidFill>
            </a:endParaRPr>
          </a:p>
        </p:txBody>
      </p:sp>
      <p:sp>
        <p:nvSpPr>
          <p:cNvPr id="3" name="Content Placeholder 2">
            <a:extLst>
              <a:ext uri="{FF2B5EF4-FFF2-40B4-BE49-F238E27FC236}">
                <a16:creationId xmlns:a16="http://schemas.microsoft.com/office/drawing/2014/main" id="{17E30F48-1DE6-4439-8CB8-4150CD75B1FF}"/>
              </a:ext>
            </a:extLst>
          </p:cNvPr>
          <p:cNvSpPr>
            <a:spLocks noGrp="1"/>
          </p:cNvSpPr>
          <p:nvPr>
            <p:ph idx="1"/>
          </p:nvPr>
        </p:nvSpPr>
        <p:spPr>
          <a:xfrm>
            <a:off x="1028700" y="2128838"/>
            <a:ext cx="7486650" cy="3970318"/>
          </a:xfrm>
        </p:spPr>
        <p:txBody>
          <a:bodyPr>
            <a:spAutoFit/>
          </a:bodyPr>
          <a:lstStyle/>
          <a:p>
            <a:pPr marL="0" indent="0">
              <a:lnSpc>
                <a:spcPct val="100000"/>
              </a:lnSpc>
              <a:spcBef>
                <a:spcPts val="0"/>
              </a:spcBef>
              <a:spcAft>
                <a:spcPts val="0"/>
              </a:spcAft>
              <a:buNone/>
            </a:pPr>
            <a:r>
              <a:rPr lang="en-US" sz="2100" b="1" dirty="0">
                <a:solidFill>
                  <a:schemeClr val="tx1"/>
                </a:solidFill>
              </a:rPr>
              <a:t>Stanza four:</a:t>
            </a:r>
            <a:r>
              <a:rPr lang="en-US" sz="2100" i="1" dirty="0">
                <a:solidFill>
                  <a:schemeClr val="tx1"/>
                </a:solidFill>
              </a:rPr>
              <a:t> “I am resolved </a:t>
            </a:r>
            <a:r>
              <a:rPr lang="en-US" sz="2100" b="1" i="1" u="sng" dirty="0">
                <a:solidFill>
                  <a:schemeClr val="tx1"/>
                </a:solidFill>
              </a:rPr>
              <a:t>to enter the kingdom</a:t>
            </a:r>
            <a:r>
              <a:rPr lang="en-US" sz="2100" i="1" dirty="0">
                <a:solidFill>
                  <a:schemeClr val="tx1"/>
                </a:solidFill>
              </a:rPr>
              <a:t>, Leaving the paths of sin; Friends may oppose me, foes may beset me, Still will I enter in.”</a:t>
            </a:r>
          </a:p>
          <a:p>
            <a:pPr marL="0" indent="0">
              <a:lnSpc>
                <a:spcPct val="100000"/>
              </a:lnSpc>
              <a:spcBef>
                <a:spcPts val="0"/>
              </a:spcBef>
              <a:spcAft>
                <a:spcPts val="0"/>
              </a:spcAft>
              <a:buNone/>
            </a:pPr>
            <a:endParaRPr lang="en-US" sz="2100" i="1" dirty="0">
              <a:solidFill>
                <a:schemeClr val="tx1"/>
              </a:solidFill>
            </a:endParaRPr>
          </a:p>
          <a:p>
            <a:pPr marL="0" indent="0">
              <a:lnSpc>
                <a:spcPct val="100000"/>
              </a:lnSpc>
              <a:spcBef>
                <a:spcPts val="0"/>
              </a:spcBef>
              <a:spcAft>
                <a:spcPts val="0"/>
              </a:spcAft>
              <a:buNone/>
            </a:pPr>
            <a:r>
              <a:rPr lang="en-US" sz="2100" dirty="0">
                <a:solidFill>
                  <a:schemeClr val="tx1"/>
                </a:solidFill>
              </a:rPr>
              <a:t>The kingdom of the Lord is His church. (Matthew 16:18-19)</a:t>
            </a:r>
          </a:p>
          <a:p>
            <a:pPr>
              <a:lnSpc>
                <a:spcPct val="100000"/>
              </a:lnSpc>
              <a:spcBef>
                <a:spcPts val="0"/>
              </a:spcBef>
              <a:spcAft>
                <a:spcPts val="0"/>
              </a:spcAft>
            </a:pPr>
            <a:r>
              <a:rPr lang="en-US" sz="2100" dirty="0">
                <a:solidFill>
                  <a:schemeClr val="tx1"/>
                </a:solidFill>
              </a:rPr>
              <a:t>When we repent and are baptized for the remission of our sins, we enter the Lord’s church or kingdom, as we are added to it by the Lord Himself (Acts 2.38-47; Colossians 1:12-13; Revelation 1:9).</a:t>
            </a:r>
          </a:p>
          <a:p>
            <a:pPr>
              <a:lnSpc>
                <a:spcPct val="100000"/>
              </a:lnSpc>
              <a:spcBef>
                <a:spcPts val="0"/>
              </a:spcBef>
              <a:spcAft>
                <a:spcPts val="0"/>
              </a:spcAft>
            </a:pPr>
            <a:r>
              <a:rPr lang="en-US" sz="2100" dirty="0">
                <a:solidFill>
                  <a:schemeClr val="tx1"/>
                </a:solidFill>
              </a:rPr>
              <a:t>Our resolve must be to enter into that heavenly kingdom </a:t>
            </a:r>
            <a:br>
              <a:rPr lang="en-US" sz="2100" dirty="0">
                <a:solidFill>
                  <a:schemeClr val="tx1"/>
                </a:solidFill>
              </a:rPr>
            </a:br>
            <a:r>
              <a:rPr lang="en-US" sz="2100" dirty="0">
                <a:solidFill>
                  <a:schemeClr val="tx1"/>
                </a:solidFill>
              </a:rPr>
              <a:t>(2 Timothy 4:18), whether family or friends choose to or not </a:t>
            </a:r>
            <a:br>
              <a:rPr lang="en-US" sz="2100" dirty="0">
                <a:solidFill>
                  <a:schemeClr val="tx1"/>
                </a:solidFill>
              </a:rPr>
            </a:br>
            <a:r>
              <a:rPr lang="en-US" sz="2100" dirty="0">
                <a:solidFill>
                  <a:schemeClr val="tx1"/>
                </a:solidFill>
              </a:rPr>
              <a:t>(cf. Matthew 10:34-39).</a:t>
            </a:r>
          </a:p>
        </p:txBody>
      </p:sp>
      <p:sp>
        <p:nvSpPr>
          <p:cNvPr id="4" name="Slide Number Placeholder 3">
            <a:extLst>
              <a:ext uri="{FF2B5EF4-FFF2-40B4-BE49-F238E27FC236}">
                <a16:creationId xmlns:a16="http://schemas.microsoft.com/office/drawing/2014/main" id="{2BF11D83-9BA9-4B39-9611-66AB534E8BC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0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7663935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49B36-E40F-470F-AAD2-84A484001870}"/>
              </a:ext>
            </a:extLst>
          </p:cNvPr>
          <p:cNvSpPr>
            <a:spLocks noGrp="1"/>
          </p:cNvSpPr>
          <p:nvPr>
            <p:ph type="title"/>
          </p:nvPr>
        </p:nvSpPr>
        <p:spPr>
          <a:xfrm>
            <a:off x="1028700" y="685800"/>
            <a:ext cx="7200900" cy="769441"/>
          </a:xfrm>
        </p:spPr>
        <p:txBody>
          <a:bodyPr>
            <a:spAutoFit/>
          </a:bodyPr>
          <a:lstStyle/>
          <a:p>
            <a:pPr>
              <a:lnSpc>
                <a:spcPct val="100000"/>
              </a:lnSpc>
            </a:pPr>
            <a:r>
              <a:rPr lang="en-US" b="1" dirty="0">
                <a:solidFill>
                  <a:schemeClr val="tx1"/>
                </a:solidFill>
              </a:rPr>
              <a:t>“I Am Resolved” 2020</a:t>
            </a:r>
            <a:endParaRPr lang="en-US" dirty="0">
              <a:solidFill>
                <a:schemeClr val="tx1"/>
              </a:solidFill>
            </a:endParaRPr>
          </a:p>
        </p:txBody>
      </p:sp>
      <p:sp>
        <p:nvSpPr>
          <p:cNvPr id="3" name="Content Placeholder 2">
            <a:extLst>
              <a:ext uri="{FF2B5EF4-FFF2-40B4-BE49-F238E27FC236}">
                <a16:creationId xmlns:a16="http://schemas.microsoft.com/office/drawing/2014/main" id="{17E30F48-1DE6-4439-8CB8-4150CD75B1FF}"/>
              </a:ext>
            </a:extLst>
          </p:cNvPr>
          <p:cNvSpPr>
            <a:spLocks noGrp="1"/>
          </p:cNvSpPr>
          <p:nvPr>
            <p:ph idx="1"/>
          </p:nvPr>
        </p:nvSpPr>
        <p:spPr>
          <a:xfrm>
            <a:off x="1028700" y="2157412"/>
            <a:ext cx="7508081" cy="3970318"/>
          </a:xfrm>
        </p:spPr>
        <p:txBody>
          <a:bodyPr>
            <a:spAutoFit/>
          </a:bodyPr>
          <a:lstStyle/>
          <a:p>
            <a:pPr marL="0" indent="0">
              <a:lnSpc>
                <a:spcPct val="100000"/>
              </a:lnSpc>
              <a:spcBef>
                <a:spcPts val="0"/>
              </a:spcBef>
              <a:spcAft>
                <a:spcPts val="0"/>
              </a:spcAft>
              <a:buNone/>
            </a:pPr>
            <a:r>
              <a:rPr lang="en-US" sz="2100" b="1" dirty="0">
                <a:solidFill>
                  <a:schemeClr val="tx1"/>
                </a:solidFill>
              </a:rPr>
              <a:t>Stanza five: </a:t>
            </a:r>
            <a:r>
              <a:rPr lang="en-US" sz="2100" i="1" dirty="0">
                <a:solidFill>
                  <a:schemeClr val="tx1"/>
                </a:solidFill>
              </a:rPr>
              <a:t>“I am resolved, and </a:t>
            </a:r>
            <a:r>
              <a:rPr lang="en-US" sz="2100" b="1" i="1" u="sng" dirty="0">
                <a:solidFill>
                  <a:schemeClr val="tx1"/>
                </a:solidFill>
              </a:rPr>
              <a:t>who will go with me</a:t>
            </a:r>
            <a:r>
              <a:rPr lang="en-US" sz="2100" i="1" dirty="0">
                <a:solidFill>
                  <a:schemeClr val="tx1"/>
                </a:solidFill>
              </a:rPr>
              <a:t>? Come, friends, without delay; Taught by the Bible, led by the Spirit, We’ll walk the heavenly way.”</a:t>
            </a:r>
            <a:endParaRPr lang="en-US" sz="2100" dirty="0">
              <a:solidFill>
                <a:schemeClr val="tx1"/>
              </a:solidFill>
            </a:endParaRPr>
          </a:p>
          <a:p>
            <a:pPr>
              <a:lnSpc>
                <a:spcPct val="100000"/>
              </a:lnSpc>
              <a:spcBef>
                <a:spcPts val="0"/>
              </a:spcBef>
              <a:spcAft>
                <a:spcPts val="0"/>
              </a:spcAft>
            </a:pPr>
            <a:r>
              <a:rPr lang="en-US" sz="2100" dirty="0">
                <a:solidFill>
                  <a:schemeClr val="tx1"/>
                </a:solidFill>
              </a:rPr>
              <a:t>Let us tell them what great things the Lord has done for us. </a:t>
            </a:r>
            <a:br>
              <a:rPr lang="en-US" sz="2100" dirty="0">
                <a:solidFill>
                  <a:schemeClr val="tx1"/>
                </a:solidFill>
              </a:rPr>
            </a:br>
            <a:r>
              <a:rPr lang="en-US" sz="2100" dirty="0">
                <a:solidFill>
                  <a:schemeClr val="tx1"/>
                </a:solidFill>
              </a:rPr>
              <a:t>Acts 10:24, 33</a:t>
            </a:r>
          </a:p>
          <a:p>
            <a:pPr>
              <a:lnSpc>
                <a:spcPct val="100000"/>
              </a:lnSpc>
              <a:spcBef>
                <a:spcPts val="0"/>
              </a:spcBef>
              <a:spcAft>
                <a:spcPts val="0"/>
              </a:spcAft>
            </a:pPr>
            <a:r>
              <a:rPr lang="en-US" sz="2100" dirty="0">
                <a:solidFill>
                  <a:schemeClr val="tx1"/>
                </a:solidFill>
              </a:rPr>
              <a:t>To him who had been possessed with demons, Jesus said, </a:t>
            </a:r>
            <a:r>
              <a:rPr lang="en-US" sz="2100" i="1" dirty="0">
                <a:solidFill>
                  <a:schemeClr val="tx1"/>
                </a:solidFill>
              </a:rPr>
              <a:t>“Go to thy house unto thy friends, and tell them how great things the Lord hath done for thee, and (how) he had mercy on thee.”</a:t>
            </a:r>
            <a:r>
              <a:rPr lang="en-US" sz="2100" dirty="0">
                <a:solidFill>
                  <a:schemeClr val="tx1"/>
                </a:solidFill>
              </a:rPr>
              <a:t> (Mark 5:19)</a:t>
            </a:r>
          </a:p>
          <a:p>
            <a:pPr>
              <a:lnSpc>
                <a:spcPct val="100000"/>
              </a:lnSpc>
              <a:spcBef>
                <a:spcPts val="0"/>
              </a:spcBef>
              <a:spcAft>
                <a:spcPts val="0"/>
              </a:spcAft>
            </a:pPr>
            <a:r>
              <a:rPr lang="en-US" sz="2100" dirty="0">
                <a:solidFill>
                  <a:schemeClr val="tx1"/>
                </a:solidFill>
              </a:rPr>
              <a:t>Those </a:t>
            </a:r>
            <a:r>
              <a:rPr lang="en-US" sz="2100" u="sng" dirty="0">
                <a:solidFill>
                  <a:schemeClr val="tx1"/>
                </a:solidFill>
              </a:rPr>
              <a:t>who walk the heavenly way</a:t>
            </a:r>
            <a:r>
              <a:rPr lang="en-US" sz="2100" dirty="0">
                <a:solidFill>
                  <a:schemeClr val="tx1"/>
                </a:solidFill>
              </a:rPr>
              <a:t> must be taught by the Bible and through it be led by the Spirit, it is the responsibility of those who are saved to teach others also. (cf. 2 Timothy 2.2)</a:t>
            </a:r>
          </a:p>
        </p:txBody>
      </p:sp>
      <p:sp>
        <p:nvSpPr>
          <p:cNvPr id="4" name="Slide Number Placeholder 3">
            <a:extLst>
              <a:ext uri="{FF2B5EF4-FFF2-40B4-BE49-F238E27FC236}">
                <a16:creationId xmlns:a16="http://schemas.microsoft.com/office/drawing/2014/main" id="{8ECD8C65-F319-4427-9971-FC98678D9FA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0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0948160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49B36-E40F-470F-AAD2-84A484001870}"/>
              </a:ext>
            </a:extLst>
          </p:cNvPr>
          <p:cNvSpPr>
            <a:spLocks noGrp="1"/>
          </p:cNvSpPr>
          <p:nvPr>
            <p:ph type="title"/>
          </p:nvPr>
        </p:nvSpPr>
        <p:spPr>
          <a:xfrm>
            <a:off x="1028700" y="685800"/>
            <a:ext cx="7200900" cy="769441"/>
          </a:xfrm>
        </p:spPr>
        <p:txBody>
          <a:bodyPr>
            <a:spAutoFit/>
          </a:bodyPr>
          <a:lstStyle/>
          <a:p>
            <a:pPr>
              <a:lnSpc>
                <a:spcPct val="100000"/>
              </a:lnSpc>
            </a:pPr>
            <a:r>
              <a:rPr lang="en-US" b="1" dirty="0">
                <a:solidFill>
                  <a:schemeClr val="tx1"/>
                </a:solidFill>
              </a:rPr>
              <a:t>“I Am Resolved” 2020</a:t>
            </a:r>
            <a:endParaRPr lang="en-US" dirty="0">
              <a:solidFill>
                <a:schemeClr val="tx1"/>
              </a:solidFill>
            </a:endParaRPr>
          </a:p>
        </p:txBody>
      </p:sp>
      <p:sp>
        <p:nvSpPr>
          <p:cNvPr id="3" name="Content Placeholder 2">
            <a:extLst>
              <a:ext uri="{FF2B5EF4-FFF2-40B4-BE49-F238E27FC236}">
                <a16:creationId xmlns:a16="http://schemas.microsoft.com/office/drawing/2014/main" id="{17E30F48-1DE6-4439-8CB8-4150CD75B1FF}"/>
              </a:ext>
            </a:extLst>
          </p:cNvPr>
          <p:cNvSpPr>
            <a:spLocks noGrp="1"/>
          </p:cNvSpPr>
          <p:nvPr>
            <p:ph idx="1"/>
          </p:nvPr>
        </p:nvSpPr>
        <p:spPr>
          <a:xfrm>
            <a:off x="1028700" y="2221707"/>
            <a:ext cx="7200900" cy="3000821"/>
          </a:xfrm>
        </p:spPr>
        <p:txBody>
          <a:bodyPr>
            <a:spAutoFit/>
          </a:bodyPr>
          <a:lstStyle/>
          <a:p>
            <a:pPr marL="0" indent="0">
              <a:lnSpc>
                <a:spcPct val="100000"/>
              </a:lnSpc>
              <a:spcBef>
                <a:spcPts val="0"/>
              </a:spcBef>
              <a:spcAft>
                <a:spcPts val="0"/>
              </a:spcAft>
              <a:buNone/>
            </a:pPr>
            <a:r>
              <a:rPr lang="en-US" sz="2100" b="1" dirty="0">
                <a:solidFill>
                  <a:schemeClr val="tx1"/>
                </a:solidFill>
              </a:rPr>
              <a:t>The chorus continues to emphasize the need of this resolution to come to Christ.</a:t>
            </a:r>
            <a:r>
              <a:rPr lang="en-US" sz="2100" dirty="0">
                <a:solidFill>
                  <a:schemeClr val="tx1"/>
                </a:solidFill>
              </a:rPr>
              <a:t> </a:t>
            </a:r>
            <a:r>
              <a:rPr lang="en-US" sz="2100" i="1" dirty="0">
                <a:solidFill>
                  <a:schemeClr val="tx1"/>
                </a:solidFill>
              </a:rPr>
              <a:t>“I will hasten to Him, Hasten so glad and free; Jesus, greatest, highest, I will come to Thee.”</a:t>
            </a:r>
            <a:endParaRPr lang="en-US" sz="2100" dirty="0">
              <a:solidFill>
                <a:schemeClr val="tx1"/>
              </a:solidFill>
            </a:endParaRPr>
          </a:p>
          <a:p>
            <a:pPr>
              <a:lnSpc>
                <a:spcPct val="100000"/>
              </a:lnSpc>
              <a:spcBef>
                <a:spcPts val="0"/>
              </a:spcBef>
              <a:spcAft>
                <a:spcPts val="0"/>
              </a:spcAft>
            </a:pPr>
            <a:r>
              <a:rPr lang="en-US" sz="2100" dirty="0">
                <a:solidFill>
                  <a:schemeClr val="tx1"/>
                </a:solidFill>
              </a:rPr>
              <a:t>Each New Year’s Day, many people follow the custom of making resolutions for a better life, although we should strive to do better each day that we live.</a:t>
            </a:r>
          </a:p>
          <a:p>
            <a:pPr>
              <a:lnSpc>
                <a:spcPct val="100000"/>
              </a:lnSpc>
              <a:spcBef>
                <a:spcPts val="0"/>
              </a:spcBef>
              <a:spcAft>
                <a:spcPts val="0"/>
              </a:spcAft>
            </a:pPr>
            <a:r>
              <a:rPr lang="en-US" sz="2100" dirty="0">
                <a:solidFill>
                  <a:schemeClr val="tx1"/>
                </a:solidFill>
              </a:rPr>
              <a:t>However, those who are not Christians should not wait, but make their souls right with God by obeying the gospel now, saying, “I Am Resolved.”</a:t>
            </a:r>
          </a:p>
        </p:txBody>
      </p:sp>
      <p:sp>
        <p:nvSpPr>
          <p:cNvPr id="4" name="Slide Number Placeholder 3">
            <a:extLst>
              <a:ext uri="{FF2B5EF4-FFF2-40B4-BE49-F238E27FC236}">
                <a16:creationId xmlns:a16="http://schemas.microsoft.com/office/drawing/2014/main" id="{256DA427-1F7D-4C20-926E-B4394803F55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0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84501736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3109</TotalTime>
  <Words>815</Words>
  <Application>Microsoft Office PowerPoint</Application>
  <PresentationFormat>On-screen Show (4:3)</PresentationFormat>
  <Paragraphs>45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Franklin Gothic Book</vt:lpstr>
      <vt:lpstr>Crop</vt:lpstr>
      <vt:lpstr>“I Am Resolved” 2020</vt:lpstr>
      <vt:lpstr>“I Am Resolved” 2020</vt:lpstr>
      <vt:lpstr>“I Am Resolved” 2020</vt:lpstr>
      <vt:lpstr>“I Am Resolved” 2020</vt:lpstr>
      <vt:lpstr>“I Am Resolved” 2020</vt:lpstr>
      <vt:lpstr>“I Am Resolved” 2020</vt:lpstr>
      <vt:lpstr>“I Am Resolved” 2020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Am Resolved</dc:title>
  <dc:creator>Micky Galloway</dc:creator>
  <cp:lastModifiedBy>Richard Lidh</cp:lastModifiedBy>
  <cp:revision>8</cp:revision>
  <cp:lastPrinted>2020-01-07T02:39:40Z</cp:lastPrinted>
  <dcterms:created xsi:type="dcterms:W3CDTF">2011-11-13T00:33:04Z</dcterms:created>
  <dcterms:modified xsi:type="dcterms:W3CDTF">2020-01-07T02:39:47Z</dcterms:modified>
</cp:coreProperties>
</file>